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9144000" cy="5143500" type="screen16x9"/>
  <p:notesSz cx="6858000" cy="9144000"/>
  <p:embeddedFontLst>
    <p:embeddedFont>
      <p:font typeface="Inter" panose="020B0604020202020204" charset="0"/>
      <p:regular r:id="rId48"/>
      <p:bold r:id="rId49"/>
    </p:embeddedFont>
    <p:embeddedFont>
      <p:font typeface="Inter ExtraBold" panose="020B0604020202020204" charset="0"/>
      <p:bold r:id="rId50"/>
    </p:embeddedFont>
    <p:embeddedFont>
      <p:font typeface="Inter SemiBold" panose="020B0604020202020204" charset="0"/>
      <p:regular r:id="rId51"/>
      <p:bold r:id="rId52"/>
    </p:embeddedFont>
    <p:embeddedFont>
      <p:font typeface="Roboto Mono" panose="00000009000000000000" pitchFamily="49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340">
          <p15:clr>
            <a:srgbClr val="9AA0A6"/>
          </p15:clr>
        </p15:guide>
        <p15:guide id="4" pos="542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  <p:guide pos="340"/>
        <p:guide pos="54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135f7ae090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135f7ae090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33accaaabb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33accaaabb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1fe6dbdcb6_1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1fe6dbdcb6_1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5c7428cc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5c7428cc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5c7428cc2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5c7428cc2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343d409c0b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343d409c0b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343d409c0b_0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343d409c0b_0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343d409c0b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343d409c0b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43d409c0b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43d409c0b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343d409c0b_0_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343d409c0b_0_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43d409c0b_0_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343d409c0b_0_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35592aa2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35592aa2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343d409c0b_0_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343d409c0b_0_8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343d409c0b_0_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343d409c0b_0_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1fe6dbdcb6_5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1fe6dbdcb6_5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343d409c0b_0_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343d409c0b_0_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1fe6dbdcb6_5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1fe6dbdcb6_5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343d409c0b_0_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343d409c0b_0_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1fe6dbdcb6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11fe6dbdcb6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343d409c0b_0_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343d409c0b_0_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343d409c0b_0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1343d409c0b_0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1fe6dbdcb6_5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11fe6dbdcb6_5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33accaaabb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33accaaabb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343d409c0b_0_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343d409c0b_0_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343d409c0b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343d409c0b_0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343d409c0b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343d409c0b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343d409c0b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343d409c0b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343d409c0b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1343d409c0b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1343d409c0b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1343d409c0b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343d409c0b_0_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1343d409c0b_0_6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1343d409c0b_0_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1343d409c0b_0_6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1343d409c0b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1343d409c0b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1343d409c0b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1343d409c0b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343d409c0b_0_9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343d409c0b_0_9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1343d409c0b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1343d409c0b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1343d409c0b_0_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1343d409c0b_0_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343d409c0b_0_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343d409c0b_0_7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343d409c0b_0_7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343d409c0b_0_7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343d409c0b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343d409c0b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343d409c0b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343d409c0b_0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35c7428cc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35c7428cc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343d409c0b_0_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343d409c0b_0_9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343d409c0b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343d409c0b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33accaaabb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33accaaabb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d29d67116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1d29d67116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>
          <a:blip r:embed="rId1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/>
          <p:nvPr/>
        </p:nvSpPr>
        <p:spPr>
          <a:xfrm>
            <a:off x="0" y="-98"/>
            <a:ext cx="9144000" cy="51435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3">
            <a:alphaModFix amt="55000"/>
          </a:blip>
          <a:srcRect l="47641" t="10370"/>
          <a:stretch/>
        </p:blipFill>
        <p:spPr>
          <a:xfrm>
            <a:off x="-37000" y="0"/>
            <a:ext cx="3676526" cy="354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9" y="0"/>
            <a:ext cx="914402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>
            <a:off x="1007325" y="1194550"/>
            <a:ext cx="3773700" cy="341100"/>
          </a:xfrm>
          <a:prstGeom prst="rect">
            <a:avLst/>
          </a:prstGeom>
          <a:solidFill>
            <a:srgbClr val="6BD1FF">
              <a:alpha val="1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/>
          <p:nvPr/>
        </p:nvSpPr>
        <p:spPr>
          <a:xfrm flipH="1">
            <a:off x="1007325" y="713175"/>
            <a:ext cx="3895500" cy="19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Arial"/>
              <a:buNone/>
            </a:pPr>
            <a:r>
              <a:rPr lang="pt-BR" sz="5000">
                <a:solidFill>
                  <a:srgbClr val="6BD1F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JavaScript: </a:t>
            </a:r>
            <a:r>
              <a:rPr lang="pt-BR" sz="3800">
                <a:solidFill>
                  <a:srgbClr val="CCCCCC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Consumindo e tratando dados de uma API</a:t>
            </a:r>
            <a:endParaRPr sz="4800" b="1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26825" y="4122482"/>
            <a:ext cx="776000" cy="359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6">
            <a:alphaModFix amt="47000"/>
          </a:blip>
          <a:stretch>
            <a:fillRect/>
          </a:stretch>
        </p:blipFill>
        <p:spPr>
          <a:xfrm>
            <a:off x="5935375" y="1120200"/>
            <a:ext cx="1968600" cy="1968600"/>
          </a:xfrm>
          <a:prstGeom prst="rect">
            <a:avLst/>
          </a:prstGeom>
          <a:noFill/>
          <a:ln>
            <a:noFill/>
          </a:ln>
          <a:effectLst>
            <a:outerShdw blurRad="57150" dist="28575" algn="bl" rotWithShape="0">
              <a:srgbClr val="154580">
                <a:alpha val="21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2"/>
          <p:cNvSpPr txBox="1"/>
          <p:nvPr/>
        </p:nvSpPr>
        <p:spPr>
          <a:xfrm flipH="1">
            <a:off x="753050" y="622800"/>
            <a:ext cx="17040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Faltar seus compromissos pessoais</a:t>
            </a:r>
            <a:endParaRPr sz="17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40600" y="1521525"/>
            <a:ext cx="2662800" cy="328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7475" y="402362"/>
            <a:ext cx="1568369" cy="159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213906" y="402362"/>
            <a:ext cx="1568369" cy="159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/>
          <p:nvPr/>
        </p:nvSpPr>
        <p:spPr>
          <a:xfrm flipH="1">
            <a:off x="6519000" y="622800"/>
            <a:ext cx="2160900" cy="16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 ocupar em outras tarefas até obter resposta</a:t>
            </a:r>
            <a:endParaRPr sz="17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74" name="Google Shape;174;p22"/>
          <p:cNvCxnSpPr/>
          <p:nvPr/>
        </p:nvCxnSpPr>
        <p:spPr>
          <a:xfrm rot="10800000">
            <a:off x="2938500" y="1879700"/>
            <a:ext cx="835500" cy="1286100"/>
          </a:xfrm>
          <a:prstGeom prst="bentConnector2">
            <a:avLst/>
          </a:prstGeom>
          <a:noFill/>
          <a:ln w="19050" cap="flat" cmpd="sng">
            <a:solidFill>
              <a:srgbClr val="041833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22"/>
          <p:cNvCxnSpPr/>
          <p:nvPr/>
        </p:nvCxnSpPr>
        <p:spPr>
          <a:xfrm rot="10800000" flipH="1">
            <a:off x="5522400" y="1834675"/>
            <a:ext cx="835500" cy="1286100"/>
          </a:xfrm>
          <a:prstGeom prst="bentConnector2">
            <a:avLst/>
          </a:prstGeom>
          <a:noFill/>
          <a:ln w="19050" cap="flat" cmpd="sng">
            <a:solidFill>
              <a:srgbClr val="041833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76" name="Google Shape;176;p22"/>
          <p:cNvSpPr txBox="1"/>
          <p:nvPr/>
        </p:nvSpPr>
        <p:spPr>
          <a:xfrm flipH="1">
            <a:off x="3831000" y="747563"/>
            <a:ext cx="1634400" cy="9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ou</a:t>
            </a:r>
            <a:endParaRPr sz="23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7" name="Google Shape;177;p22"/>
          <p:cNvPicPr preferRelativeResize="0"/>
          <p:nvPr/>
        </p:nvPicPr>
        <p:blipFill>
          <a:blip r:embed="rId7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" name="Google Shape;184;p23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 txBox="1"/>
          <p:nvPr/>
        </p:nvSpPr>
        <p:spPr>
          <a:xfrm flipH="1">
            <a:off x="814800" y="860300"/>
            <a:ext cx="30705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Arial"/>
              <a:buNone/>
            </a:pPr>
            <a:r>
              <a:rPr lang="pt-BR" sz="2600">
                <a:solidFill>
                  <a:srgbClr val="15458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Síncrono</a:t>
            </a:r>
            <a:endParaRPr sz="2600" b="1">
              <a:solidFill>
                <a:srgbClr val="15458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 flipH="1">
            <a:off x="4600938" y="860300"/>
            <a:ext cx="3252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Arial"/>
              <a:buNone/>
            </a:pPr>
            <a:r>
              <a:rPr lang="pt-BR" sz="2600">
                <a:solidFill>
                  <a:srgbClr val="15458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Assíncrono</a:t>
            </a:r>
            <a:endParaRPr sz="2600" b="1">
              <a:solidFill>
                <a:srgbClr val="15458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87" name="Google Shape;187;p23"/>
          <p:cNvCxnSpPr/>
          <p:nvPr/>
        </p:nvCxnSpPr>
        <p:spPr>
          <a:xfrm>
            <a:off x="4090719" y="961588"/>
            <a:ext cx="0" cy="3746100"/>
          </a:xfrm>
          <a:prstGeom prst="straightConnector1">
            <a:avLst/>
          </a:prstGeom>
          <a:noFill/>
          <a:ln w="19050" cap="flat" cmpd="sng">
            <a:solidFill>
              <a:srgbClr val="154580"/>
            </a:solidFill>
            <a:prstDash val="dot"/>
            <a:round/>
            <a:headEnd type="none" w="sm" len="sm"/>
            <a:tailEnd type="none" w="sm" len="sm"/>
          </a:ln>
        </p:spPr>
      </p:cxnSp>
      <p:grpSp>
        <p:nvGrpSpPr>
          <p:cNvPr id="188" name="Google Shape;188;p23"/>
          <p:cNvGrpSpPr/>
          <p:nvPr/>
        </p:nvGrpSpPr>
        <p:grpSpPr>
          <a:xfrm>
            <a:off x="1841003" y="1327621"/>
            <a:ext cx="947796" cy="3014021"/>
            <a:chOff x="2069575" y="1175200"/>
            <a:chExt cx="1018150" cy="3237749"/>
          </a:xfrm>
        </p:grpSpPr>
        <p:pic>
          <p:nvPicPr>
            <p:cNvPr id="189" name="Google Shape;189;p23"/>
            <p:cNvPicPr preferRelativeResize="0"/>
            <p:nvPr/>
          </p:nvPicPr>
          <p:blipFill rotWithShape="1">
            <a:blip r:embed="rId5">
              <a:alphaModFix/>
            </a:blip>
            <a:srcRect t="7360" b="9188"/>
            <a:stretch/>
          </p:blipFill>
          <p:spPr>
            <a:xfrm>
              <a:off x="2069575" y="1175200"/>
              <a:ext cx="1018150" cy="863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" name="Google Shape;190;p23"/>
            <p:cNvPicPr preferRelativeResize="0"/>
            <p:nvPr/>
          </p:nvPicPr>
          <p:blipFill rotWithShape="1">
            <a:blip r:embed="rId5">
              <a:alphaModFix/>
            </a:blip>
            <a:srcRect t="6912" b="5475"/>
            <a:stretch/>
          </p:blipFill>
          <p:spPr>
            <a:xfrm>
              <a:off x="2069575" y="2382701"/>
              <a:ext cx="1018150" cy="9067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Google Shape;191;p23"/>
            <p:cNvPicPr preferRelativeResize="0"/>
            <p:nvPr/>
          </p:nvPicPr>
          <p:blipFill rotWithShape="1">
            <a:blip r:embed="rId5">
              <a:alphaModFix/>
            </a:blip>
            <a:srcRect t="4718" b="4709"/>
            <a:stretch/>
          </p:blipFill>
          <p:spPr>
            <a:xfrm>
              <a:off x="2069575" y="3475499"/>
              <a:ext cx="1018150" cy="9374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2" name="Google Shape;192;p23"/>
            <p:cNvCxnSpPr>
              <a:stCxn id="189" idx="2"/>
              <a:endCxn id="190" idx="0"/>
            </p:cNvCxnSpPr>
            <p:nvPr/>
          </p:nvCxnSpPr>
          <p:spPr>
            <a:xfrm>
              <a:off x="2578650" y="2038875"/>
              <a:ext cx="0" cy="343800"/>
            </a:xfrm>
            <a:prstGeom prst="straightConnector1">
              <a:avLst/>
            </a:prstGeom>
            <a:noFill/>
            <a:ln w="19050" cap="flat" cmpd="sng">
              <a:solidFill>
                <a:srgbClr val="15458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93" name="Google Shape;193;p23"/>
            <p:cNvCxnSpPr/>
            <p:nvPr/>
          </p:nvCxnSpPr>
          <p:spPr>
            <a:xfrm>
              <a:off x="2578650" y="3289512"/>
              <a:ext cx="0" cy="262200"/>
            </a:xfrm>
            <a:prstGeom prst="straightConnector1">
              <a:avLst/>
            </a:prstGeom>
            <a:noFill/>
            <a:ln w="19050" cap="flat" cmpd="sng">
              <a:solidFill>
                <a:srgbClr val="15458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194" name="Google Shape;194;p23"/>
          <p:cNvSpPr txBox="1"/>
          <p:nvPr/>
        </p:nvSpPr>
        <p:spPr>
          <a:xfrm flipH="1">
            <a:off x="588275" y="4290350"/>
            <a:ext cx="3393300" cy="7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Uma tarefa é concluída após a outra (padrão do JavaScript)</a:t>
            </a: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95" name="Google Shape;195;p23"/>
          <p:cNvPicPr preferRelativeResize="0"/>
          <p:nvPr/>
        </p:nvPicPr>
        <p:blipFill rotWithShape="1">
          <a:blip r:embed="rId5">
            <a:alphaModFix/>
          </a:blip>
          <a:srcRect t="7360" b="5020"/>
          <a:stretch/>
        </p:blipFill>
        <p:spPr>
          <a:xfrm>
            <a:off x="5753058" y="1327600"/>
            <a:ext cx="947776" cy="84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3"/>
          <p:cNvPicPr preferRelativeResize="0"/>
          <p:nvPr/>
        </p:nvPicPr>
        <p:blipFill rotWithShape="1">
          <a:blip r:embed="rId5">
            <a:alphaModFix/>
          </a:blip>
          <a:srcRect t="7360" b="5020"/>
          <a:stretch/>
        </p:blipFill>
        <p:spPr>
          <a:xfrm>
            <a:off x="4608261" y="2489294"/>
            <a:ext cx="947776" cy="84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 rotWithShape="1">
          <a:blip r:embed="rId5">
            <a:alphaModFix/>
          </a:blip>
          <a:srcRect t="7360" b="5020"/>
          <a:stretch/>
        </p:blipFill>
        <p:spPr>
          <a:xfrm>
            <a:off x="5753058" y="3369978"/>
            <a:ext cx="947776" cy="8441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8" name="Google Shape;198;p23"/>
          <p:cNvCxnSpPr>
            <a:stCxn id="195" idx="2"/>
            <a:endCxn id="196" idx="0"/>
          </p:cNvCxnSpPr>
          <p:nvPr/>
        </p:nvCxnSpPr>
        <p:spPr>
          <a:xfrm rot="5400000">
            <a:off x="5495696" y="1758174"/>
            <a:ext cx="317700" cy="1144800"/>
          </a:xfrm>
          <a:prstGeom prst="bentConnector3">
            <a:avLst>
              <a:gd name="adj1" fmla="val 49980"/>
            </a:avLst>
          </a:prstGeom>
          <a:noFill/>
          <a:ln w="19050" cap="flat" cmpd="sng">
            <a:solidFill>
              <a:srgbClr val="15458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9" name="Google Shape;199;p23"/>
          <p:cNvCxnSpPr>
            <a:stCxn id="195" idx="2"/>
            <a:endCxn id="197" idx="0"/>
          </p:cNvCxnSpPr>
          <p:nvPr/>
        </p:nvCxnSpPr>
        <p:spPr>
          <a:xfrm rot="-5400000" flipH="1">
            <a:off x="5628146" y="2770524"/>
            <a:ext cx="1198200" cy="6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rgbClr val="15458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0" name="Google Shape;200;p23"/>
          <p:cNvCxnSpPr>
            <a:stCxn id="195" idx="2"/>
          </p:cNvCxnSpPr>
          <p:nvPr/>
        </p:nvCxnSpPr>
        <p:spPr>
          <a:xfrm rot="-5400000" flipH="1">
            <a:off x="6601346" y="1797324"/>
            <a:ext cx="604800" cy="1353600"/>
          </a:xfrm>
          <a:prstGeom prst="bentConnector2">
            <a:avLst/>
          </a:prstGeom>
          <a:noFill/>
          <a:ln w="19050" cap="flat" cmpd="sng">
            <a:solidFill>
              <a:srgbClr val="15458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1" name="Google Shape;201;p23"/>
          <p:cNvSpPr txBox="1"/>
          <p:nvPr/>
        </p:nvSpPr>
        <p:spPr>
          <a:xfrm flipH="1">
            <a:off x="4697815" y="4290350"/>
            <a:ext cx="3527400" cy="7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Há tarefas executadas em "segundo plano"</a:t>
            </a: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02" name="Google Shape;202;p23"/>
          <p:cNvPicPr preferRelativeResize="0"/>
          <p:nvPr/>
        </p:nvPicPr>
        <p:blipFill rotWithShape="1">
          <a:blip r:embed="rId5">
            <a:alphaModFix/>
          </a:blip>
          <a:srcRect t="7360" b="5020"/>
          <a:stretch/>
        </p:blipFill>
        <p:spPr>
          <a:xfrm>
            <a:off x="7767233" y="2348753"/>
            <a:ext cx="947776" cy="84412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3"/>
          <p:cNvSpPr txBox="1"/>
          <p:nvPr/>
        </p:nvSpPr>
        <p:spPr>
          <a:xfrm flipH="1">
            <a:off x="717900" y="165600"/>
            <a:ext cx="7708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Isso é equivalente as decisões que podemos tomar em um sistema: </a:t>
            </a: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/>
          <p:nvPr/>
        </p:nvSpPr>
        <p:spPr>
          <a:xfrm>
            <a:off x="0" y="-98"/>
            <a:ext cx="9144000" cy="51435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" name="Google Shape;209;p24"/>
          <p:cNvPicPr preferRelativeResize="0"/>
          <p:nvPr/>
        </p:nvPicPr>
        <p:blipFill rotWithShape="1">
          <a:blip r:embed="rId3">
            <a:alphaModFix amt="55000"/>
          </a:blip>
          <a:srcRect l="47641" t="10370"/>
          <a:stretch/>
        </p:blipFill>
        <p:spPr>
          <a:xfrm>
            <a:off x="-37000" y="0"/>
            <a:ext cx="3676526" cy="354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9" y="0"/>
            <a:ext cx="914402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4"/>
          <p:cNvSpPr txBox="1"/>
          <p:nvPr/>
        </p:nvSpPr>
        <p:spPr>
          <a:xfrm flipH="1">
            <a:off x="1007325" y="2595635"/>
            <a:ext cx="3372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Aula 1.4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2" name="Google Shape;212;p24"/>
          <p:cNvSpPr/>
          <p:nvPr/>
        </p:nvSpPr>
        <p:spPr>
          <a:xfrm>
            <a:off x="1007325" y="1407675"/>
            <a:ext cx="4276800" cy="341100"/>
          </a:xfrm>
          <a:prstGeom prst="rect">
            <a:avLst/>
          </a:prstGeom>
          <a:solidFill>
            <a:srgbClr val="6BD1FF">
              <a:alpha val="1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4"/>
          <p:cNvSpPr/>
          <p:nvPr/>
        </p:nvSpPr>
        <p:spPr>
          <a:xfrm>
            <a:off x="1007325" y="2170200"/>
            <a:ext cx="3347700" cy="341100"/>
          </a:xfrm>
          <a:prstGeom prst="rect">
            <a:avLst/>
          </a:prstGeom>
          <a:solidFill>
            <a:srgbClr val="6BD1FF">
              <a:alpha val="1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4"/>
          <p:cNvSpPr txBox="1"/>
          <p:nvPr/>
        </p:nvSpPr>
        <p:spPr>
          <a:xfrm flipH="1">
            <a:off x="1007300" y="1022950"/>
            <a:ext cx="4210200" cy="15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Arial"/>
              <a:buNone/>
            </a:pPr>
            <a:r>
              <a:rPr lang="pt-BR" sz="5000">
                <a:solidFill>
                  <a:srgbClr val="6BD1F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Event Loop e Call Stack</a:t>
            </a:r>
            <a:endParaRPr sz="6000" b="1">
              <a:solidFill>
                <a:srgbClr val="6BD1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15" name="Google Shape;215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26825" y="4122482"/>
            <a:ext cx="776000" cy="359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4"/>
          <p:cNvPicPr preferRelativeResize="0"/>
          <p:nvPr/>
        </p:nvPicPr>
        <p:blipFill>
          <a:blip r:embed="rId6">
            <a:alphaModFix amt="63000"/>
          </a:blip>
          <a:stretch>
            <a:fillRect/>
          </a:stretch>
        </p:blipFill>
        <p:spPr>
          <a:xfrm>
            <a:off x="6040175" y="1022950"/>
            <a:ext cx="1968600" cy="1968600"/>
          </a:xfrm>
          <a:prstGeom prst="rect">
            <a:avLst/>
          </a:prstGeom>
          <a:noFill/>
          <a:ln>
            <a:noFill/>
          </a:ln>
          <a:effectLst>
            <a:outerShdw blurRad="57150" dist="28575" algn="bl" rotWithShape="0">
              <a:srgbClr val="154580">
                <a:alpha val="21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5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5"/>
          <p:cNvSpPr/>
          <p:nvPr/>
        </p:nvSpPr>
        <p:spPr>
          <a:xfrm>
            <a:off x="6640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5"/>
          <p:cNvSpPr txBox="1"/>
          <p:nvPr/>
        </p:nvSpPr>
        <p:spPr>
          <a:xfrm>
            <a:off x="8465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25" name="Google Shape;225;p25"/>
          <p:cNvSpPr txBox="1"/>
          <p:nvPr/>
        </p:nvSpPr>
        <p:spPr>
          <a:xfrm>
            <a:off x="47206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26" name="Google Shape;226;p25"/>
          <p:cNvSpPr/>
          <p:nvPr/>
        </p:nvSpPr>
        <p:spPr>
          <a:xfrm>
            <a:off x="9202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5"/>
          <p:cNvSpPr/>
          <p:nvPr/>
        </p:nvSpPr>
        <p:spPr>
          <a:xfrm>
            <a:off x="48368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5"/>
          <p:cNvSpPr txBox="1"/>
          <p:nvPr/>
        </p:nvSpPr>
        <p:spPr>
          <a:xfrm>
            <a:off x="26923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229" name="Google Shape;22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85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5"/>
          <p:cNvSpPr/>
          <p:nvPr/>
        </p:nvSpPr>
        <p:spPr>
          <a:xfrm>
            <a:off x="6640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5"/>
          <p:cNvSpPr txBox="1"/>
          <p:nvPr/>
        </p:nvSpPr>
        <p:spPr>
          <a:xfrm flipH="1">
            <a:off x="9227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32" name="Google Shape;232;p25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5"/>
          <p:cNvSpPr txBox="1"/>
          <p:nvPr/>
        </p:nvSpPr>
        <p:spPr>
          <a:xfrm flipH="1">
            <a:off x="7050375" y="916050"/>
            <a:ext cx="1870800" cy="3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Podemos destrinchar o fluxo de execução de tarefas em JavaScript em três partes: 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Event Loop, Call Stack e Task Queue.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6"/>
          <p:cNvSpPr/>
          <p:nvPr/>
        </p:nvSpPr>
        <p:spPr>
          <a:xfrm>
            <a:off x="6640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6"/>
          <p:cNvSpPr txBox="1"/>
          <p:nvPr/>
        </p:nvSpPr>
        <p:spPr>
          <a:xfrm>
            <a:off x="8465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B7B7B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B7B7B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41" name="Google Shape;241;p26"/>
          <p:cNvSpPr txBox="1"/>
          <p:nvPr/>
        </p:nvSpPr>
        <p:spPr>
          <a:xfrm>
            <a:off x="47206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B7B7B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B7B7B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42" name="Google Shape;242;p26"/>
          <p:cNvSpPr/>
          <p:nvPr/>
        </p:nvSpPr>
        <p:spPr>
          <a:xfrm>
            <a:off x="9202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E9E9E"/>
              </a:solidFill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48368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E9E9E"/>
              </a:solidFill>
            </a:endParaRPr>
          </a:p>
        </p:txBody>
      </p:sp>
      <p:sp>
        <p:nvSpPr>
          <p:cNvPr id="244" name="Google Shape;244;p26"/>
          <p:cNvSpPr txBox="1"/>
          <p:nvPr/>
        </p:nvSpPr>
        <p:spPr>
          <a:xfrm>
            <a:off x="26923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245" name="Google Shape;2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85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6"/>
          <p:cNvSpPr/>
          <p:nvPr/>
        </p:nvSpPr>
        <p:spPr>
          <a:xfrm>
            <a:off x="6640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6"/>
          <p:cNvSpPr txBox="1"/>
          <p:nvPr/>
        </p:nvSpPr>
        <p:spPr>
          <a:xfrm flipH="1">
            <a:off x="9227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48" name="Google Shape;248;p26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6"/>
          <p:cNvSpPr txBox="1"/>
          <p:nvPr/>
        </p:nvSpPr>
        <p:spPr>
          <a:xfrm flipH="1">
            <a:off x="7050375" y="168750"/>
            <a:ext cx="1870800" cy="36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O 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Event Loop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é um ciclo que monitora e executa as ações que mandamos para o JavaScript. O processo de leitura do código só é finalizado quando não existem mais ações a serem executadas.</a:t>
            </a:r>
            <a:endParaRPr sz="16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50" name="Google Shape;250;p26"/>
          <p:cNvCxnSpPr/>
          <p:nvPr/>
        </p:nvCxnSpPr>
        <p:spPr>
          <a:xfrm flipH="1">
            <a:off x="4436425" y="600075"/>
            <a:ext cx="2571600" cy="525000"/>
          </a:xfrm>
          <a:prstGeom prst="straightConnector1">
            <a:avLst/>
          </a:prstGeom>
          <a:noFill/>
          <a:ln w="9525" cap="flat" cmpd="sng">
            <a:solidFill>
              <a:srgbClr val="04183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7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7"/>
          <p:cNvSpPr/>
          <p:nvPr/>
        </p:nvSpPr>
        <p:spPr>
          <a:xfrm>
            <a:off x="6640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7"/>
          <p:cNvSpPr txBox="1"/>
          <p:nvPr/>
        </p:nvSpPr>
        <p:spPr>
          <a:xfrm>
            <a:off x="8465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B7B7B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B7B7B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58" name="Google Shape;258;p27"/>
          <p:cNvSpPr txBox="1"/>
          <p:nvPr/>
        </p:nvSpPr>
        <p:spPr>
          <a:xfrm>
            <a:off x="47206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59" name="Google Shape;259;p27"/>
          <p:cNvSpPr/>
          <p:nvPr/>
        </p:nvSpPr>
        <p:spPr>
          <a:xfrm>
            <a:off x="9202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E9E9E"/>
              </a:solidFill>
            </a:endParaRPr>
          </a:p>
        </p:txBody>
      </p:sp>
      <p:sp>
        <p:nvSpPr>
          <p:cNvPr id="260" name="Google Shape;260;p27"/>
          <p:cNvSpPr/>
          <p:nvPr/>
        </p:nvSpPr>
        <p:spPr>
          <a:xfrm>
            <a:off x="48368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1" name="Google Shape;261;p27"/>
          <p:cNvSpPr txBox="1"/>
          <p:nvPr/>
        </p:nvSpPr>
        <p:spPr>
          <a:xfrm>
            <a:off x="26923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B7B7B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B7B7B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262" name="Google Shape;2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85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7"/>
          <p:cNvSpPr/>
          <p:nvPr/>
        </p:nvSpPr>
        <p:spPr>
          <a:xfrm>
            <a:off x="6640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7"/>
          <p:cNvSpPr txBox="1"/>
          <p:nvPr/>
        </p:nvSpPr>
        <p:spPr>
          <a:xfrm flipH="1">
            <a:off x="9227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65" name="Google Shape;265;p27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7"/>
          <p:cNvSpPr txBox="1"/>
          <p:nvPr/>
        </p:nvSpPr>
        <p:spPr>
          <a:xfrm flipH="1">
            <a:off x="7050375" y="168750"/>
            <a:ext cx="1870800" cy="4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A 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pilha de chamadas (call stack)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é um mecanismo que organiza como irá funcionar o script quando existem muitas funções:  qual função está sendo executada, quais estão sendo chamadas dentro de alguma função, etc.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67" name="Google Shape;267;p27"/>
          <p:cNvCxnSpPr>
            <a:endCxn id="260" idx="3"/>
          </p:cNvCxnSpPr>
          <p:nvPr/>
        </p:nvCxnSpPr>
        <p:spPr>
          <a:xfrm flipH="1">
            <a:off x="6462588" y="600037"/>
            <a:ext cx="545400" cy="837600"/>
          </a:xfrm>
          <a:prstGeom prst="straightConnector1">
            <a:avLst/>
          </a:prstGeom>
          <a:noFill/>
          <a:ln w="9525" cap="flat" cmpd="sng">
            <a:solidFill>
              <a:srgbClr val="04183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8"/>
          <p:cNvSpPr/>
          <p:nvPr/>
        </p:nvSpPr>
        <p:spPr>
          <a:xfrm>
            <a:off x="6640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8"/>
          <p:cNvSpPr txBox="1"/>
          <p:nvPr/>
        </p:nvSpPr>
        <p:spPr>
          <a:xfrm>
            <a:off x="8465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75" name="Google Shape;275;p28"/>
          <p:cNvSpPr txBox="1"/>
          <p:nvPr/>
        </p:nvSpPr>
        <p:spPr>
          <a:xfrm>
            <a:off x="47206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B7B7B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B7B7B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76" name="Google Shape;276;p28"/>
          <p:cNvSpPr/>
          <p:nvPr/>
        </p:nvSpPr>
        <p:spPr>
          <a:xfrm>
            <a:off x="9202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E9E9E"/>
              </a:solidFill>
            </a:endParaRPr>
          </a:p>
        </p:txBody>
      </p:sp>
      <p:sp>
        <p:nvSpPr>
          <p:cNvPr id="277" name="Google Shape;277;p28"/>
          <p:cNvSpPr/>
          <p:nvPr/>
        </p:nvSpPr>
        <p:spPr>
          <a:xfrm>
            <a:off x="48368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78" name="Google Shape;278;p28"/>
          <p:cNvSpPr txBox="1"/>
          <p:nvPr/>
        </p:nvSpPr>
        <p:spPr>
          <a:xfrm>
            <a:off x="26923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B7B7B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B7B7B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279" name="Google Shape;2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85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8"/>
          <p:cNvSpPr/>
          <p:nvPr/>
        </p:nvSpPr>
        <p:spPr>
          <a:xfrm>
            <a:off x="6640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8"/>
          <p:cNvSpPr txBox="1"/>
          <p:nvPr/>
        </p:nvSpPr>
        <p:spPr>
          <a:xfrm flipH="1">
            <a:off x="9227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9E9E9E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9E9E9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82" name="Google Shape;282;p28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8"/>
          <p:cNvSpPr txBox="1"/>
          <p:nvPr/>
        </p:nvSpPr>
        <p:spPr>
          <a:xfrm flipH="1">
            <a:off x="7112400" y="168750"/>
            <a:ext cx="1830600" cy="24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A 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task queue 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é a fila de tarefas assíncronas. Se algo precisa ocorrer em segundo plano ou mais tarde, é nessa fila que ele será adicionado e executado mais tarde.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84" name="Google Shape;284;p28"/>
          <p:cNvCxnSpPr>
            <a:endCxn id="276" idx="3"/>
          </p:cNvCxnSpPr>
          <p:nvPr/>
        </p:nvCxnSpPr>
        <p:spPr>
          <a:xfrm flipH="1">
            <a:off x="2545963" y="578760"/>
            <a:ext cx="4462200" cy="858900"/>
          </a:xfrm>
          <a:prstGeom prst="straightConnector1">
            <a:avLst/>
          </a:prstGeom>
          <a:noFill/>
          <a:ln w="9525" cap="flat" cmpd="sng">
            <a:solidFill>
              <a:srgbClr val="04183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9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" name="Google Shape;291;p29"/>
          <p:cNvGrpSpPr/>
          <p:nvPr/>
        </p:nvGrpSpPr>
        <p:grpSpPr>
          <a:xfrm>
            <a:off x="3036750" y="1762800"/>
            <a:ext cx="3070500" cy="1617900"/>
            <a:chOff x="3036750" y="1742950"/>
            <a:chExt cx="3070500" cy="1617900"/>
          </a:xfrm>
        </p:grpSpPr>
        <p:sp>
          <p:nvSpPr>
            <p:cNvPr id="292" name="Google Shape;292;p29"/>
            <p:cNvSpPr/>
            <p:nvPr/>
          </p:nvSpPr>
          <p:spPr>
            <a:xfrm>
              <a:off x="3103450" y="2271925"/>
              <a:ext cx="2916000" cy="269100"/>
            </a:xfrm>
            <a:prstGeom prst="rect">
              <a:avLst/>
            </a:prstGeom>
            <a:solidFill>
              <a:srgbClr val="6BD1FF">
                <a:alpha val="31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3114000" y="3033750"/>
              <a:ext cx="2916000" cy="269100"/>
            </a:xfrm>
            <a:prstGeom prst="rect">
              <a:avLst/>
            </a:prstGeom>
            <a:solidFill>
              <a:srgbClr val="6BD1FF">
                <a:alpha val="31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9"/>
            <p:cNvSpPr txBox="1"/>
            <p:nvPr/>
          </p:nvSpPr>
          <p:spPr>
            <a:xfrm flipH="1">
              <a:off x="3036750" y="1742950"/>
              <a:ext cx="3070500" cy="161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100"/>
                <a:buFont typeface="Arial"/>
                <a:buNone/>
              </a:pPr>
              <a:r>
                <a:rPr lang="pt-BR" sz="5000">
                  <a:solidFill>
                    <a:srgbClr val="154580"/>
                  </a:solidFill>
                  <a:latin typeface="Inter ExtraBold"/>
                  <a:ea typeface="Inter ExtraBold"/>
                  <a:cs typeface="Inter ExtraBold"/>
                  <a:sym typeface="Inter ExtraBold"/>
                </a:rPr>
                <a:t>Exemplo</a:t>
              </a:r>
              <a:endParaRPr sz="5000">
                <a:solidFill>
                  <a:srgbClr val="154580"/>
                </a:solidFill>
                <a:latin typeface="Inter ExtraBold"/>
                <a:ea typeface="Inter ExtraBold"/>
                <a:cs typeface="Inter ExtraBold"/>
                <a:sym typeface="Inter Extra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100"/>
                <a:buFont typeface="Arial"/>
                <a:buNone/>
              </a:pPr>
              <a:r>
                <a:rPr lang="pt-BR" sz="5000">
                  <a:solidFill>
                    <a:srgbClr val="154580"/>
                  </a:solidFill>
                  <a:latin typeface="Inter ExtraBold"/>
                  <a:ea typeface="Inter ExtraBold"/>
                  <a:cs typeface="Inter ExtraBold"/>
                  <a:sym typeface="Inter ExtraBold"/>
                </a:rPr>
                <a:t>síncrono</a:t>
              </a:r>
              <a:endParaRPr sz="5000" b="1">
                <a:solidFill>
                  <a:srgbClr val="15458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295" name="Google Shape;295;p29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0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0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0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04" name="Google Shape;304;p30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05" name="Google Shape;305;p30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0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0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308" name="Google Shape;30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0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1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12" name="Google Shape;312;p30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1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1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1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21" name="Google Shape;321;p31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1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1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325" name="Google Shape;32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1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1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28" name="Google Shape;328;p31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0" y="-98"/>
            <a:ext cx="9144000" cy="51435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9" y="0"/>
            <a:ext cx="914402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 rotWithShape="1">
          <a:blip r:embed="rId4">
            <a:alphaModFix amt="55000"/>
          </a:blip>
          <a:srcRect l="47641" t="10370"/>
          <a:stretch/>
        </p:blipFill>
        <p:spPr>
          <a:xfrm>
            <a:off x="-37000" y="0"/>
            <a:ext cx="3676526" cy="35401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 flipH="1">
            <a:off x="1007325" y="3052835"/>
            <a:ext cx="3372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Aula 1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72" name="Google Shape;72;p14"/>
          <p:cNvGrpSpPr/>
          <p:nvPr/>
        </p:nvGrpSpPr>
        <p:grpSpPr>
          <a:xfrm>
            <a:off x="1007325" y="1042150"/>
            <a:ext cx="3895500" cy="1926350"/>
            <a:chOff x="4572000" y="1531975"/>
            <a:chExt cx="3895500" cy="1926350"/>
          </a:xfrm>
        </p:grpSpPr>
        <p:sp>
          <p:nvSpPr>
            <p:cNvPr id="73" name="Google Shape;73;p14"/>
            <p:cNvSpPr/>
            <p:nvPr/>
          </p:nvSpPr>
          <p:spPr>
            <a:xfrm>
              <a:off x="4572000" y="1531975"/>
              <a:ext cx="2080500" cy="341100"/>
            </a:xfrm>
            <a:prstGeom prst="rect">
              <a:avLst/>
            </a:prstGeom>
            <a:solidFill>
              <a:srgbClr val="6BD1FF">
                <a:alpha val="1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4572000" y="2354700"/>
              <a:ext cx="3496500" cy="341100"/>
            </a:xfrm>
            <a:prstGeom prst="rect">
              <a:avLst/>
            </a:prstGeom>
            <a:solidFill>
              <a:srgbClr val="6BD1FF">
                <a:alpha val="1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4572000" y="3117225"/>
              <a:ext cx="3895500" cy="341100"/>
            </a:xfrm>
            <a:prstGeom prst="rect">
              <a:avLst/>
            </a:prstGeom>
            <a:solidFill>
              <a:srgbClr val="6BD1FF">
                <a:alpha val="1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4"/>
          <p:cNvSpPr txBox="1"/>
          <p:nvPr/>
        </p:nvSpPr>
        <p:spPr>
          <a:xfrm flipH="1">
            <a:off x="1007325" y="713171"/>
            <a:ext cx="41376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Arial"/>
              <a:buNone/>
            </a:pPr>
            <a:r>
              <a:rPr lang="pt-BR" sz="5000">
                <a:solidFill>
                  <a:srgbClr val="6BD1F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Como funciona o JavaScript?</a:t>
            </a:r>
            <a:endParaRPr sz="6000" b="1">
              <a:solidFill>
                <a:srgbClr val="6BD1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26825" y="4122482"/>
            <a:ext cx="776000" cy="359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6">
            <a:alphaModFix amt="47000"/>
          </a:blip>
          <a:stretch>
            <a:fillRect/>
          </a:stretch>
        </p:blipFill>
        <p:spPr>
          <a:xfrm>
            <a:off x="5935375" y="1120200"/>
            <a:ext cx="1968600" cy="1968600"/>
          </a:xfrm>
          <a:prstGeom prst="rect">
            <a:avLst/>
          </a:prstGeom>
          <a:noFill/>
          <a:ln>
            <a:noFill/>
          </a:ln>
          <a:effectLst>
            <a:outerShdw blurRad="57150" dist="28575" algn="bl" rotWithShape="0">
              <a:srgbClr val="154580">
                <a:alpha val="21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2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2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2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7" name="Google Shape;337;p32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8" name="Google Shape;338;p32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2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2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341" name="Google Shape;34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2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2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4" name="Google Shape;344;p32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45" name="Google Shape;345;p32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3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3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3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4" name="Google Shape;354;p33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5" name="Google Shape;355;p33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3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3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358" name="Google Shape;35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3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3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console.log("Tudo bem?");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1" name="Google Shape;361;p33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2" name="Google Shape;362;p33"/>
          <p:cNvSpPr txBox="1"/>
          <p:nvPr/>
        </p:nvSpPr>
        <p:spPr>
          <a:xfrm flipH="1">
            <a:off x="5675250" y="1445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1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63" name="Google Shape;363;p33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4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4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4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2" name="Google Shape;372;p34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3" name="Google Shape;373;p34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4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4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376" name="Google Shape;37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4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4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9" name="Google Shape;379;p34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80" name="Google Shape;380;p34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5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5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5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9" name="Google Shape;389;p35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0" name="Google Shape;390;p35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5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5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393" name="Google Shape;39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35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5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console.log("Vou te mandar uma solicitação!");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6" name="Google Shape;396;p35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7" name="Google Shape;397;p35"/>
          <p:cNvSpPr txBox="1"/>
          <p:nvPr/>
        </p:nvSpPr>
        <p:spPr>
          <a:xfrm flipH="1">
            <a:off x="5675250" y="1445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2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98" name="Google Shape;398;p35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6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6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6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7" name="Google Shape;407;p36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8" name="Google Shape;408;p36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6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6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411" name="Google Shape;41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36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6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4" name="Google Shape;414;p36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5" name="Google Shape;415;p36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37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7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7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24" name="Google Shape;424;p37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25" name="Google Shape;425;p37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7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7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428" name="Google Shape;42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37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7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console.log("Solicitação recebida!");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1" name="Google Shape;431;p37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2" name="Google Shape;432;p37"/>
          <p:cNvSpPr txBox="1"/>
          <p:nvPr/>
        </p:nvSpPr>
        <p:spPr>
          <a:xfrm flipH="1">
            <a:off x="5675250" y="1445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3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33" name="Google Shape;433;p37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38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38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8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42" name="Google Shape;442;p38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43" name="Google Shape;443;p38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8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8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446" name="Google Shape;44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38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8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9" name="Google Shape;449;p38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50" name="Google Shape;450;p38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39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9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9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59" name="Google Shape;459;p39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60" name="Google Shape;460;p39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9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9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463" name="Google Shape;46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39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9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66" name="Google Shape;466;p39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40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0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40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75" name="Google Shape;475;p40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76" name="Google Shape;476;p40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0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40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479" name="Google Shape;47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40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40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2" name="Google Shape;482;p40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4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83" name="Google Shape;483;p40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1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41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41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92" name="Google Shape;492;p41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93" name="Google Shape;493;p41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41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41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496" name="Google Shape;49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41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41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mandaMensagem();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99" name="Google Shape;499;p41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 txBox="1"/>
          <p:nvPr/>
        </p:nvSpPr>
        <p:spPr>
          <a:xfrm flipH="1">
            <a:off x="1116650" y="1376550"/>
            <a:ext cx="3619800" cy="23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Nesse curso, seremos desenvolvedores Front-end aqui da Alura, especificamente trabalharemos com Javascript.</a:t>
            </a: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 rotWithShape="1">
          <a:blip r:embed="rId3">
            <a:alphaModFix/>
          </a:blip>
          <a:srcRect t="2326" b="2335"/>
          <a:stretch/>
        </p:blipFill>
        <p:spPr>
          <a:xfrm>
            <a:off x="4661951" y="715875"/>
            <a:ext cx="3022850" cy="355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oogle Shape;504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42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6" name="Google Shape;506;p42"/>
          <p:cNvGrpSpPr/>
          <p:nvPr/>
        </p:nvGrpSpPr>
        <p:grpSpPr>
          <a:xfrm>
            <a:off x="2628900" y="1762800"/>
            <a:ext cx="3886200" cy="1617900"/>
            <a:chOff x="2628900" y="1762800"/>
            <a:chExt cx="3886200" cy="1617900"/>
          </a:xfrm>
        </p:grpSpPr>
        <p:sp>
          <p:nvSpPr>
            <p:cNvPr id="507" name="Google Shape;507;p42"/>
            <p:cNvSpPr/>
            <p:nvPr/>
          </p:nvSpPr>
          <p:spPr>
            <a:xfrm>
              <a:off x="3103450" y="2291775"/>
              <a:ext cx="2916000" cy="269100"/>
            </a:xfrm>
            <a:prstGeom prst="rect">
              <a:avLst/>
            </a:prstGeom>
            <a:solidFill>
              <a:srgbClr val="6BD1FF">
                <a:alpha val="31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2"/>
            <p:cNvSpPr/>
            <p:nvPr/>
          </p:nvSpPr>
          <p:spPr>
            <a:xfrm>
              <a:off x="2628900" y="3053600"/>
              <a:ext cx="3886200" cy="269100"/>
            </a:xfrm>
            <a:prstGeom prst="rect">
              <a:avLst/>
            </a:prstGeom>
            <a:solidFill>
              <a:srgbClr val="6BD1FF">
                <a:alpha val="31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2"/>
            <p:cNvSpPr txBox="1"/>
            <p:nvPr/>
          </p:nvSpPr>
          <p:spPr>
            <a:xfrm flipH="1">
              <a:off x="2628900" y="1762800"/>
              <a:ext cx="3886200" cy="161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100"/>
                <a:buFont typeface="Arial"/>
                <a:buNone/>
              </a:pPr>
              <a:r>
                <a:rPr lang="pt-BR" sz="5000">
                  <a:solidFill>
                    <a:srgbClr val="154580"/>
                  </a:solidFill>
                  <a:latin typeface="Inter ExtraBold"/>
                  <a:ea typeface="Inter ExtraBold"/>
                  <a:cs typeface="Inter ExtraBold"/>
                  <a:sym typeface="Inter ExtraBold"/>
                </a:rPr>
                <a:t>Exemplo</a:t>
              </a:r>
              <a:endParaRPr sz="5000">
                <a:solidFill>
                  <a:srgbClr val="154580"/>
                </a:solidFill>
                <a:latin typeface="Inter ExtraBold"/>
                <a:ea typeface="Inter ExtraBold"/>
                <a:cs typeface="Inter ExtraBold"/>
                <a:sym typeface="Inter Extra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100"/>
                <a:buFont typeface="Arial"/>
                <a:buNone/>
              </a:pPr>
              <a:r>
                <a:rPr lang="pt-BR" sz="5000">
                  <a:solidFill>
                    <a:srgbClr val="154580"/>
                  </a:solidFill>
                  <a:latin typeface="Inter ExtraBold"/>
                  <a:ea typeface="Inter ExtraBold"/>
                  <a:cs typeface="Inter ExtraBold"/>
                  <a:sym typeface="Inter ExtraBold"/>
                </a:rPr>
                <a:t>assíncrono</a:t>
              </a:r>
              <a:endParaRPr sz="5000" b="1">
                <a:solidFill>
                  <a:srgbClr val="15458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510" name="Google Shape;510;p42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Google Shape;515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43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43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43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19" name="Google Shape;519;p43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0" name="Google Shape;520;p43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43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3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23" name="Google Shape;52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43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43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setTimeOut(mandaMensagem,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26" name="Google Shape;526;p43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1" name="Google Shape;531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44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44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4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35" name="Google Shape;535;p44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36" name="Google Shape;536;p44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44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44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39" name="Google Shape;53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44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44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setTimeOut(mandaMensagem,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42" name="Google Shape;542;p44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1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43" name="Google Shape;543;p44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45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45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5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2" name="Google Shape;552;p45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3" name="Google Shape;553;p45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5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45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56" name="Google Shape;55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45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45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setTimeOut(mandaMensagem,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59" name="Google Shape;559;p45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4" name="Google Shape;564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46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46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46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68" name="Google Shape;568;p46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69" name="Google Shape;569;p46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46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46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72" name="Google Shape;57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46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6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setTimeOut(mandaMensagem, 5000);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75" name="Google Shape;575;p46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setTimeOut() de 5s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76" name="Google Shape;576;p46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47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47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47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5" name="Google Shape;585;p47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6" name="Google Shape;586;p47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47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47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89" name="Google Shape;589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47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7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setTimeOut(mandaMensagem,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92" name="Google Shape;592;p47"/>
          <p:cNvSpPr txBox="1"/>
          <p:nvPr/>
        </p:nvSpPr>
        <p:spPr>
          <a:xfrm flipH="1">
            <a:off x="1758475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setTimeOut() de 5s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93" name="Google Shape;593;p47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8" name="Google Shape;598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48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48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48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02" name="Google Shape;602;p48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03" name="Google Shape;603;p48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8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8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06" name="Google Shape;60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p48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48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setTimeOut(mandaMensagem,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9" name="Google Shape;609;p48"/>
          <p:cNvSpPr txBox="1"/>
          <p:nvPr/>
        </p:nvSpPr>
        <p:spPr>
          <a:xfrm flipH="1">
            <a:off x="1758475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setTimeOut() de 5s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0" name="Google Shape;610;p48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4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11" name="Google Shape;611;p48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" name="Google Shape;616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49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49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9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20" name="Google Shape;620;p49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21" name="Google Shape;621;p49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9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49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24" name="Google Shape;62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49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49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setTimeOut(mandaMensagem,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27" name="Google Shape;627;p49"/>
          <p:cNvSpPr txBox="1"/>
          <p:nvPr/>
        </p:nvSpPr>
        <p:spPr>
          <a:xfrm flipH="1">
            <a:off x="1758475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1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setTimeOut() de 5s</a:t>
            </a:r>
            <a:endParaRPr sz="11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28" name="Google Shape;628;p49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3" name="Google Shape;633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50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50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50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37" name="Google Shape;637;p50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38" name="Google Shape;638;p50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50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50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41" name="Google Shape;64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50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50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4" name="Google Shape;644;p50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trocaMensagem()</a:t>
            </a:r>
            <a:endParaRPr sz="12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45" name="Google Shape;645;p50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51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51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51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54" name="Google Shape;654;p51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55" name="Google Shape;655;p51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51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51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58" name="Google Shape;65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51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51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console.log("Tudo bem?");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1" name="Google Shape;661;p51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trocaMensagem()</a:t>
            </a:r>
            <a:endParaRPr sz="12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2" name="Google Shape;662;p51"/>
          <p:cNvSpPr txBox="1"/>
          <p:nvPr/>
        </p:nvSpPr>
        <p:spPr>
          <a:xfrm flipH="1">
            <a:off x="5681400" y="1487625"/>
            <a:ext cx="1625700" cy="3387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4545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1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63" name="Google Shape;663;p51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0" y="-98"/>
            <a:ext cx="9144000" cy="51435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 amt="55000"/>
          </a:blip>
          <a:srcRect l="47641" t="10370"/>
          <a:stretch/>
        </p:blipFill>
        <p:spPr>
          <a:xfrm>
            <a:off x="-37000" y="0"/>
            <a:ext cx="3676526" cy="354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9" y="0"/>
            <a:ext cx="914402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 flipH="1">
            <a:off x="1007325" y="2595635"/>
            <a:ext cx="3372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Aula 1.2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1007325" y="1407675"/>
            <a:ext cx="3496500" cy="341100"/>
          </a:xfrm>
          <a:prstGeom prst="rect">
            <a:avLst/>
          </a:prstGeom>
          <a:solidFill>
            <a:srgbClr val="6BD1FF">
              <a:alpha val="1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1007325" y="2170200"/>
            <a:ext cx="3895500" cy="341100"/>
          </a:xfrm>
          <a:prstGeom prst="rect">
            <a:avLst/>
          </a:prstGeom>
          <a:solidFill>
            <a:srgbClr val="6BD1FF">
              <a:alpha val="1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6"/>
          <p:cNvSpPr txBox="1"/>
          <p:nvPr/>
        </p:nvSpPr>
        <p:spPr>
          <a:xfrm flipH="1">
            <a:off x="1007325" y="1022949"/>
            <a:ext cx="4137600" cy="15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Arial"/>
              <a:buNone/>
            </a:pPr>
            <a:r>
              <a:rPr lang="pt-BR" sz="5000">
                <a:solidFill>
                  <a:srgbClr val="6BD1F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Importando arquivos .js</a:t>
            </a:r>
            <a:endParaRPr sz="6000" b="1">
              <a:solidFill>
                <a:srgbClr val="6BD1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26825" y="4122482"/>
            <a:ext cx="776000" cy="359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6">
            <a:alphaModFix amt="63000"/>
          </a:blip>
          <a:stretch>
            <a:fillRect/>
          </a:stretch>
        </p:blipFill>
        <p:spPr>
          <a:xfrm>
            <a:off x="6095850" y="1022950"/>
            <a:ext cx="1968600" cy="1968600"/>
          </a:xfrm>
          <a:prstGeom prst="rect">
            <a:avLst/>
          </a:prstGeom>
          <a:noFill/>
          <a:ln>
            <a:noFill/>
          </a:ln>
          <a:effectLst>
            <a:outerShdw blurRad="57150" dist="28575" algn="bl" rotWithShape="0">
              <a:srgbClr val="154580">
                <a:alpha val="21000"/>
              </a:srgbClr>
            </a:outerShdw>
          </a:effec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Google Shape;668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52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52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52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72" name="Google Shape;672;p52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73" name="Google Shape;673;p52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52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52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76" name="Google Shape;676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p52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52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9" name="Google Shape;679;p52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trocaMensagem()</a:t>
            </a:r>
            <a:endParaRPr sz="12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80" name="Google Shape;680;p52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5" name="Google Shape;685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53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53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53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89" name="Google Shape;689;p53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90" name="Google Shape;690;p53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53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53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93" name="Google Shape;69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Google Shape;694;p53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53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console.log("Vou te mandar uma solicitação!");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mandaMensagem,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6" name="Google Shape;696;p53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trocaMensagem()</a:t>
            </a:r>
            <a:endParaRPr sz="12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7" name="Google Shape;697;p53"/>
          <p:cNvSpPr txBox="1"/>
          <p:nvPr/>
        </p:nvSpPr>
        <p:spPr>
          <a:xfrm flipH="1">
            <a:off x="5681400" y="1487625"/>
            <a:ext cx="1625700" cy="3387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4545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2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98" name="Google Shape;698;p53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" name="Google Shape;703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p54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54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54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07" name="Google Shape;707;p54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08" name="Google Shape;708;p54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54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54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11" name="Google Shape;71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54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54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14" name="Google Shape;714;p54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trocaMensagem()</a:t>
            </a:r>
            <a:endParaRPr sz="12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15" name="Google Shape;715;p54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0" name="Google Shape;720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55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55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55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24" name="Google Shape;724;p55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25" name="Google Shape;725;p55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55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55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28" name="Google Shape;728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55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55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console.log("Solicitação recebida!");</a:t>
            </a:r>
            <a:endParaRPr b="1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31" name="Google Shape;731;p55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trocaMensagem()</a:t>
            </a:r>
            <a:endParaRPr sz="12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32" name="Google Shape;732;p55"/>
          <p:cNvSpPr txBox="1"/>
          <p:nvPr/>
        </p:nvSpPr>
        <p:spPr>
          <a:xfrm flipH="1">
            <a:off x="5681400" y="1487625"/>
            <a:ext cx="1625700" cy="3387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4545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 3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33" name="Google Shape;733;p55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56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56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56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42" name="Google Shape;742;p56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43" name="Google Shape;743;p56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56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56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6" name="Google Shape;746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56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56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</a:t>
            </a: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mandaMensagem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49" name="Google Shape;749;p56"/>
          <p:cNvSpPr txBox="1"/>
          <p:nvPr/>
        </p:nvSpPr>
        <p:spPr>
          <a:xfrm flipH="1">
            <a:off x="5675250" y="1826325"/>
            <a:ext cx="1625700" cy="33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trocaMensagem()</a:t>
            </a:r>
            <a:endParaRPr sz="12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50" name="Google Shape;750;p56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5" name="Google Shape;755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57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57"/>
          <p:cNvSpPr/>
          <p:nvPr/>
        </p:nvSpPr>
        <p:spPr>
          <a:xfrm>
            <a:off x="1502238" y="120963"/>
            <a:ext cx="6139500" cy="2329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57"/>
          <p:cNvSpPr txBox="1"/>
          <p:nvPr/>
        </p:nvSpPr>
        <p:spPr>
          <a:xfrm>
            <a:off x="1684788" y="120963"/>
            <a:ext cx="1694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Task Queue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59" name="Google Shape;759;p57"/>
          <p:cNvSpPr txBox="1"/>
          <p:nvPr/>
        </p:nvSpPr>
        <p:spPr>
          <a:xfrm>
            <a:off x="5558838" y="120963"/>
            <a:ext cx="187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Call Stack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60" name="Google Shape;760;p57"/>
          <p:cNvSpPr/>
          <p:nvPr/>
        </p:nvSpPr>
        <p:spPr>
          <a:xfrm>
            <a:off x="1758463" y="593760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57"/>
          <p:cNvSpPr/>
          <p:nvPr/>
        </p:nvSpPr>
        <p:spPr>
          <a:xfrm>
            <a:off x="5675088" y="593737"/>
            <a:ext cx="1625700" cy="1687800"/>
          </a:xfrm>
          <a:prstGeom prst="roundRect">
            <a:avLst>
              <a:gd name="adj" fmla="val 674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57"/>
          <p:cNvSpPr txBox="1"/>
          <p:nvPr/>
        </p:nvSpPr>
        <p:spPr>
          <a:xfrm>
            <a:off x="3530564" y="1703613"/>
            <a:ext cx="2082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15458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Event Loop</a:t>
            </a:r>
            <a:endParaRPr sz="2000">
              <a:solidFill>
                <a:srgbClr val="15458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63" name="Google Shape;763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701" y="655911"/>
            <a:ext cx="1030625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57"/>
          <p:cNvSpPr/>
          <p:nvPr/>
        </p:nvSpPr>
        <p:spPr>
          <a:xfrm>
            <a:off x="1502263" y="2563738"/>
            <a:ext cx="6139500" cy="2458800"/>
          </a:xfrm>
          <a:prstGeom prst="roundRect">
            <a:avLst>
              <a:gd name="adj" fmla="val 3536"/>
            </a:avLst>
          </a:prstGeom>
          <a:solidFill>
            <a:srgbClr val="6BD1FF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57"/>
          <p:cNvSpPr txBox="1"/>
          <p:nvPr/>
        </p:nvSpPr>
        <p:spPr>
          <a:xfrm flipH="1">
            <a:off x="1760988" y="2609238"/>
            <a:ext cx="56220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console.log("Mandando oi pro amigo!");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function mandaMensagem() {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console.log("Tudo bem?");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  console.log("Vou te mandar uma solicitação!");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 console.log("Solicitação recebida!");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setTimeOut(mandaMensagem, 5000);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console.log("Tchau tchau!")</a:t>
            </a:r>
            <a:endParaRPr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66" name="Google Shape;766;p57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7"/>
          <p:cNvSpPr txBox="1"/>
          <p:nvPr/>
        </p:nvSpPr>
        <p:spPr>
          <a:xfrm flipH="1">
            <a:off x="1116488" y="609625"/>
            <a:ext cx="3790500" cy="40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O primeiro passo é criar e importar o arquivo javascript.</a:t>
            </a: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Vamos abrir e testar pelo navegador através da ferramenta do desenvolvedor (f12).</a:t>
            </a: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Usaremos a página de cadastro do site </a:t>
            </a:r>
            <a:r>
              <a:rPr lang="pt-BR" sz="18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Alura Books</a:t>
            </a: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6376" y="609613"/>
            <a:ext cx="2635025" cy="3924275"/>
          </a:xfrm>
          <a:prstGeom prst="rect">
            <a:avLst/>
          </a:prstGeom>
          <a:noFill/>
          <a:ln>
            <a:noFill/>
          </a:ln>
          <a:effectLst>
            <a:outerShdw blurRad="57150" dist="57150" dir="3300000" algn="bl" rotWithShape="0">
              <a:srgbClr val="000000">
                <a:alpha val="15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/>
          <p:nvPr/>
        </p:nvSpPr>
        <p:spPr>
          <a:xfrm>
            <a:off x="0" y="-98"/>
            <a:ext cx="9144000" cy="51435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 amt="55000"/>
          </a:blip>
          <a:srcRect l="47641" t="10370"/>
          <a:stretch/>
        </p:blipFill>
        <p:spPr>
          <a:xfrm>
            <a:off x="-37000" y="0"/>
            <a:ext cx="3676526" cy="354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9" y="0"/>
            <a:ext cx="914402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/>
        </p:nvSpPr>
        <p:spPr>
          <a:xfrm flipH="1">
            <a:off x="1007325" y="2595635"/>
            <a:ext cx="3372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Aula 1.3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1007325" y="1407675"/>
            <a:ext cx="3699300" cy="341100"/>
          </a:xfrm>
          <a:prstGeom prst="rect">
            <a:avLst/>
          </a:prstGeom>
          <a:solidFill>
            <a:srgbClr val="6BD1FF">
              <a:alpha val="1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1007325" y="2170200"/>
            <a:ext cx="4121400" cy="341100"/>
          </a:xfrm>
          <a:prstGeom prst="rect">
            <a:avLst/>
          </a:prstGeom>
          <a:solidFill>
            <a:srgbClr val="6BD1FF">
              <a:alpha val="1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8"/>
          <p:cNvSpPr txBox="1"/>
          <p:nvPr/>
        </p:nvSpPr>
        <p:spPr>
          <a:xfrm flipH="1">
            <a:off x="1007225" y="1022950"/>
            <a:ext cx="4395300" cy="15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Arial"/>
              <a:buNone/>
            </a:pPr>
            <a:r>
              <a:rPr lang="pt-BR" sz="5000">
                <a:solidFill>
                  <a:srgbClr val="6BD1F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Síncrono e assíncrono?</a:t>
            </a:r>
            <a:endParaRPr sz="6000" b="1">
              <a:solidFill>
                <a:srgbClr val="6BD1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26825" y="4122482"/>
            <a:ext cx="776000" cy="359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6">
            <a:alphaModFix amt="63000"/>
          </a:blip>
          <a:stretch>
            <a:fillRect/>
          </a:stretch>
        </p:blipFill>
        <p:spPr>
          <a:xfrm>
            <a:off x="6040175" y="1022950"/>
            <a:ext cx="1968600" cy="1968600"/>
          </a:xfrm>
          <a:prstGeom prst="rect">
            <a:avLst/>
          </a:prstGeom>
          <a:noFill/>
          <a:ln>
            <a:noFill/>
          </a:ln>
          <a:effectLst>
            <a:outerShdw blurRad="57150" dist="28575" algn="bl" rotWithShape="0">
              <a:srgbClr val="154580">
                <a:alpha val="21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 rotWithShape="1">
          <a:blip r:embed="rId4">
            <a:alphaModFix/>
          </a:blip>
          <a:srcRect t="1867" b="1867"/>
          <a:stretch/>
        </p:blipFill>
        <p:spPr>
          <a:xfrm>
            <a:off x="5029200" y="1320950"/>
            <a:ext cx="3074125" cy="339227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9"/>
          <p:cNvSpPr txBox="1"/>
          <p:nvPr/>
        </p:nvSpPr>
        <p:spPr>
          <a:xfrm flipH="1">
            <a:off x="1083150" y="1157550"/>
            <a:ext cx="3621000" cy="3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41833"/>
              </a:buClr>
              <a:buSzPts val="1800"/>
              <a:buFont typeface="Inter"/>
              <a:buChar char="●"/>
            </a:pP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Tendência de trabalho home office</a:t>
            </a: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41833"/>
              </a:buClr>
              <a:buSzPts val="1800"/>
              <a:buFont typeface="Inter"/>
              <a:buChar char="●"/>
            </a:pP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Comunicação pode ser por videochamada</a:t>
            </a:r>
            <a:r>
              <a:rPr lang="pt-BR" sz="18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 (síncrona) </a:t>
            </a: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ou via chat </a:t>
            </a:r>
            <a:r>
              <a:rPr lang="pt-BR" sz="1800" b="1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(assíncrona)</a:t>
            </a: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 flipH="1">
            <a:off x="1101150" y="728450"/>
            <a:ext cx="6941700" cy="5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200">
                <a:solidFill>
                  <a:srgbClr val="15458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Síncrono ou assíncrono</a:t>
            </a:r>
            <a:endParaRPr sz="4200" b="1">
              <a:solidFill>
                <a:srgbClr val="15458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20"/>
          <p:cNvGrpSpPr/>
          <p:nvPr/>
        </p:nvGrpSpPr>
        <p:grpSpPr>
          <a:xfrm>
            <a:off x="2094172" y="1759884"/>
            <a:ext cx="944700" cy="592512"/>
            <a:chOff x="2094172" y="1683684"/>
            <a:chExt cx="944700" cy="592512"/>
          </a:xfrm>
        </p:grpSpPr>
        <p:cxnSp>
          <p:nvCxnSpPr>
            <p:cNvPr id="137" name="Google Shape;137;p20"/>
            <p:cNvCxnSpPr/>
            <p:nvPr/>
          </p:nvCxnSpPr>
          <p:spPr>
            <a:xfrm>
              <a:off x="2094172" y="1683684"/>
              <a:ext cx="944700" cy="0"/>
            </a:xfrm>
            <a:prstGeom prst="straightConnector1">
              <a:avLst/>
            </a:prstGeom>
            <a:noFill/>
            <a:ln w="19050" cap="flat" cmpd="sng">
              <a:solidFill>
                <a:srgbClr val="6BD1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8" name="Google Shape;138;p20"/>
            <p:cNvCxnSpPr/>
            <p:nvPr/>
          </p:nvCxnSpPr>
          <p:spPr>
            <a:xfrm>
              <a:off x="2094172" y="1979940"/>
              <a:ext cx="944700" cy="0"/>
            </a:xfrm>
            <a:prstGeom prst="straightConnector1">
              <a:avLst/>
            </a:prstGeom>
            <a:noFill/>
            <a:ln w="19050" cap="flat" cmpd="sng">
              <a:solidFill>
                <a:srgbClr val="6BD1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9" name="Google Shape;139;p20"/>
            <p:cNvCxnSpPr/>
            <p:nvPr/>
          </p:nvCxnSpPr>
          <p:spPr>
            <a:xfrm>
              <a:off x="2094172" y="2276196"/>
              <a:ext cx="944700" cy="0"/>
            </a:xfrm>
            <a:prstGeom prst="straightConnector1">
              <a:avLst/>
            </a:prstGeom>
            <a:noFill/>
            <a:ln w="19050" cap="flat" cmpd="sng">
              <a:solidFill>
                <a:srgbClr val="6BD1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140" name="Google Shape;140;p20"/>
          <p:cNvGrpSpPr/>
          <p:nvPr/>
        </p:nvGrpSpPr>
        <p:grpSpPr>
          <a:xfrm>
            <a:off x="5918813" y="1652709"/>
            <a:ext cx="1358700" cy="794266"/>
            <a:chOff x="5918813" y="1652709"/>
            <a:chExt cx="1358700" cy="794266"/>
          </a:xfrm>
        </p:grpSpPr>
        <p:cxnSp>
          <p:nvCxnSpPr>
            <p:cNvPr id="141" name="Google Shape;141;p20"/>
            <p:cNvCxnSpPr/>
            <p:nvPr/>
          </p:nvCxnSpPr>
          <p:spPr>
            <a:xfrm rot="10800000" flipH="1">
              <a:off x="5918813" y="1652709"/>
              <a:ext cx="1358700" cy="12600"/>
            </a:xfrm>
            <a:prstGeom prst="straightConnector1">
              <a:avLst/>
            </a:prstGeom>
            <a:noFill/>
            <a:ln w="19050" cap="flat" cmpd="sng">
              <a:solidFill>
                <a:srgbClr val="6BD1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2" name="Google Shape;142;p20"/>
            <p:cNvCxnSpPr/>
            <p:nvPr/>
          </p:nvCxnSpPr>
          <p:spPr>
            <a:xfrm rot="10800000" flipH="1">
              <a:off x="5918813" y="1892792"/>
              <a:ext cx="930600" cy="120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6BD1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143" name="Google Shape;143;p20"/>
            <p:cNvGrpSpPr/>
            <p:nvPr/>
          </p:nvGrpSpPr>
          <p:grpSpPr>
            <a:xfrm>
              <a:off x="5918813" y="2241175"/>
              <a:ext cx="1189474" cy="205800"/>
              <a:chOff x="2249825" y="2989325"/>
              <a:chExt cx="1062600" cy="205800"/>
            </a:xfrm>
          </p:grpSpPr>
          <p:cxnSp>
            <p:nvCxnSpPr>
              <p:cNvPr id="144" name="Google Shape;144;p20"/>
              <p:cNvCxnSpPr/>
              <p:nvPr/>
            </p:nvCxnSpPr>
            <p:spPr>
              <a:xfrm>
                <a:off x="2249825" y="3002825"/>
                <a:ext cx="525600" cy="1923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6BD1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5" name="Google Shape;145;p20"/>
              <p:cNvCxnSpPr/>
              <p:nvPr/>
            </p:nvCxnSpPr>
            <p:spPr>
              <a:xfrm rot="10800000" flipH="1">
                <a:off x="2775425" y="2989325"/>
                <a:ext cx="537000" cy="2058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6BD1FF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pic>
        <p:nvPicPr>
          <p:cNvPr id="146" name="Google Shape;14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6468" y="2735829"/>
            <a:ext cx="1140114" cy="1158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8478" y="2735824"/>
            <a:ext cx="1219394" cy="121184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/>
          <p:nvPr/>
        </p:nvSpPr>
        <p:spPr>
          <a:xfrm flipH="1">
            <a:off x="1590625" y="3921250"/>
            <a:ext cx="1951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Videochamadas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9" name="Google Shape;149;p20"/>
          <p:cNvSpPr txBox="1"/>
          <p:nvPr/>
        </p:nvSpPr>
        <p:spPr>
          <a:xfrm flipH="1">
            <a:off x="5363525" y="3947675"/>
            <a:ext cx="246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Mensagens de texto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20"/>
          <p:cNvCxnSpPr/>
          <p:nvPr/>
        </p:nvCxnSpPr>
        <p:spPr>
          <a:xfrm>
            <a:off x="4572000" y="1759875"/>
            <a:ext cx="0" cy="2521500"/>
          </a:xfrm>
          <a:prstGeom prst="straightConnector1">
            <a:avLst/>
          </a:prstGeom>
          <a:noFill/>
          <a:ln w="19050" cap="flat" cmpd="sng">
            <a:solidFill>
              <a:srgbClr val="041833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152" name="Google Shape;152;p20"/>
          <p:cNvPicPr preferRelativeResize="0"/>
          <p:nvPr/>
        </p:nvPicPr>
        <p:blipFill>
          <a:blip r:embed="rId6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 txBox="1"/>
          <p:nvPr/>
        </p:nvSpPr>
        <p:spPr>
          <a:xfrm flipH="1">
            <a:off x="1101150" y="728450"/>
            <a:ext cx="6941700" cy="5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200">
                <a:solidFill>
                  <a:srgbClr val="15458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Síncrono ou assíncrono</a:t>
            </a:r>
            <a:endParaRPr sz="4200" b="1">
              <a:solidFill>
                <a:srgbClr val="15458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1"/>
          <p:cNvSpPr/>
          <p:nvPr/>
        </p:nvSpPr>
        <p:spPr>
          <a:xfrm>
            <a:off x="-14150" y="-7050"/>
            <a:ext cx="207600" cy="5157600"/>
          </a:xfrm>
          <a:prstGeom prst="rect">
            <a:avLst/>
          </a:prstGeom>
          <a:gradFill>
            <a:gsLst>
              <a:gs pos="0">
                <a:srgbClr val="072041"/>
              </a:gs>
              <a:gs pos="50000">
                <a:srgbClr val="041833"/>
              </a:gs>
              <a:gs pos="100000">
                <a:srgbClr val="15458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40600" y="1521525"/>
            <a:ext cx="2662800" cy="328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8832300" y="4746822"/>
            <a:ext cx="208350" cy="292803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 txBox="1"/>
          <p:nvPr/>
        </p:nvSpPr>
        <p:spPr>
          <a:xfrm flipH="1">
            <a:off x="1207200" y="622800"/>
            <a:ext cx="6729600" cy="8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041833"/>
                </a:solidFill>
                <a:latin typeface="Inter"/>
                <a:ea typeface="Inter"/>
                <a:cs typeface="Inter"/>
                <a:sym typeface="Inter"/>
              </a:rPr>
              <a:t>Quais são os caminhos que você pode seguir enquanto aguarda a resposta de um colega?</a:t>
            </a: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4183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2195</Words>
  <Application>Microsoft Office PowerPoint</Application>
  <PresentationFormat>Apresentação na tela (16:9)</PresentationFormat>
  <Paragraphs>410</Paragraphs>
  <Slides>45</Slides>
  <Notes>45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51" baseType="lpstr">
      <vt:lpstr>Arial</vt:lpstr>
      <vt:lpstr>Roboto Mono</vt:lpstr>
      <vt:lpstr>Inter ExtraBold</vt:lpstr>
      <vt:lpstr>Inter</vt:lpstr>
      <vt:lpstr>Inter SemiBold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Alessandro Pedroso</dc:creator>
  <cp:lastModifiedBy>Alessandro Pedroso</cp:lastModifiedBy>
  <cp:revision>1</cp:revision>
  <dcterms:modified xsi:type="dcterms:W3CDTF">2023-01-30T20:31:13Z</dcterms:modified>
</cp:coreProperties>
</file>